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来源：虎嗅（北大文创价格）；腾讯新闻（凤冠冰箱贴销量）；国家文物局《中国博物馆事业发展报告（2024）》（34.28亿元）；泡泡玛特2025年财报（毛绒收入）；三个皮匠《2026全球及中国潮流玩具行业发展研究报告》（国创IP偏好）；扬子晚报（江苏四馆价格数据）。图位建议放对标产品实拍，仅作研究引用并注明出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三星堆数据为馆方口述的约数：2020年约300—400万元，2021年3000多万元，2022年破1亿元，2023年1.5亿元，2024年接近2亿元。潮玩市场规模不同机构口径不同，广东省玩具协会估算2025年为879.7亿元。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狐狸是珞珈山真实栖居的动物，往届大赛已有以新生小狐狸为原型的作品，群众基础现成。每个角色配6—8个情绪表情，对应抢座、考研、早八、毕业等校园梗。角色名为暂名。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参考泡泡玛特SKULLPANDA橱窗：主题锚点 + 小号盲盒手办 + 毛绒挂件主力 + 大号限定压阵。入门款落在30—90元甜区。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参考SKULLPANDA的扒边姿态小手办：同一角色、不同姿态，适合做盲盒系列。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参考ZSIGA橱窗：角色的拼布帽单独做成零钱包与挂件，纽扣、别针、补丁贯穿全线。珈珈对应校园材质。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参考森之物猫猫PAI：一角色多情绪系列、愿望瓶配文案卡、造型香插配线香。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参考SKULLPANDA与ZSIGA：主题锚点 + 大中小三档 + 贯穿产品与道具的材质符号。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樱花系列作为“珞珈四季”春之篇，包装说明卡简要交代武大樱花的来历，以记住历史、珍惜当下为底色。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此页预留样机位，可用AIGC或3D渲染生成后上传替换。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780" y="1127701"/>
            <a:ext cx="10566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600" dirty="0">
                <a:solidFill>
                  <a:srgbClr val="1F2A24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780" y="1935421"/>
            <a:ext cx="10566420" cy="4109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780" y="1127701"/>
            <a:ext cx="10566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600" dirty="0">
                <a:solidFill>
                  <a:srgbClr val="1F2A24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780" y="1935421"/>
            <a:ext cx="10566420" cy="4109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0"/>
            <a:ext cx="10883372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spc="400" kern="0" dirty="0">
                <a:solidFill>
                  <a:srgbClr val="E2C27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LUOJIA IMPRINT · BRAND BOOK</a:t>
            </a:r>
            <a:endParaRPr lang="en-US" sz="14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2090500"/>
            <a:ext cx="10883434" cy="1142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8800"/>
              </a:lnSpc>
              <a:buNone/>
            </a:pPr>
            <a:r>
              <a:rPr lang="en-US" sz="8000" b="1" i="0" dirty="0">
                <a:solidFill>
                  <a:srgbClr val="F3F0E6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珞珈有灵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812780" y="3411260"/>
            <a:ext cx="1088343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F3F0E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武汉大学文创品牌全案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12780" y="4005560"/>
            <a:ext cx="10883434" cy="380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E2C27A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带一点珞珈的灵气走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812780" y="5943660"/>
            <a:ext cx="609600" cy="101560"/>
          </a:xfrm>
          <a:prstGeom prst="roundRect">
            <a:avLst>
              <a:gd name="adj" fmla="val 50000"/>
            </a:avLst>
          </a:prstGeom>
          <a:solidFill>
            <a:srgbClr val="4F7F76"/>
          </a:solidFill>
          <a:ln/>
        </p:spPr>
      </p:sp>
      <p:sp>
        <p:nvSpPr>
          <p:cNvPr id="7" name="Shape 5"/>
          <p:cNvSpPr/>
          <p:nvPr/>
        </p:nvSpPr>
        <p:spPr>
          <a:xfrm>
            <a:off x="1523941" y="5943660"/>
            <a:ext cx="609600" cy="101560"/>
          </a:xfrm>
          <a:prstGeom prst="roundRect">
            <a:avLst>
              <a:gd name="adj" fmla="val 50000"/>
            </a:avLst>
          </a:prstGeom>
          <a:solidFill>
            <a:srgbClr val="9A9C96"/>
          </a:solidFill>
          <a:ln/>
        </p:spPr>
      </p:sp>
      <p:sp>
        <p:nvSpPr>
          <p:cNvPr id="8" name="Shape 6"/>
          <p:cNvSpPr/>
          <p:nvPr/>
        </p:nvSpPr>
        <p:spPr>
          <a:xfrm>
            <a:off x="2235101" y="5943660"/>
            <a:ext cx="609600" cy="101560"/>
          </a:xfrm>
          <a:prstGeom prst="roundRect">
            <a:avLst>
              <a:gd name="adj" fmla="val 50000"/>
            </a:avLst>
          </a:prstGeom>
          <a:solidFill>
            <a:srgbClr val="C99A3E"/>
          </a:solidFill>
          <a:ln/>
        </p:spPr>
      </p:sp>
      <p:sp>
        <p:nvSpPr>
          <p:cNvPr id="9" name="Shape 7"/>
          <p:cNvSpPr/>
          <p:nvPr/>
        </p:nvSpPr>
        <p:spPr>
          <a:xfrm>
            <a:off x="2946261" y="5943660"/>
            <a:ext cx="609600" cy="101560"/>
          </a:xfrm>
          <a:prstGeom prst="roundRect">
            <a:avLst>
              <a:gd name="adj" fmla="val 50000"/>
            </a:avLst>
          </a:prstGeom>
          <a:solidFill>
            <a:srgbClr val="3D6688"/>
          </a:solidFill>
          <a:ln/>
        </p:spPr>
      </p:sp>
      <p:sp>
        <p:nvSpPr>
          <p:cNvPr id="10" name="Text 8"/>
          <p:cNvSpPr/>
          <p:nvPr/>
        </p:nvSpPr>
        <p:spPr>
          <a:xfrm>
            <a:off x="812780" y="5999500"/>
            <a:ext cx="7848600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6C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张雨薇 Verna · 2026年10月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813570" y="1276330"/>
            <a:ext cx="4559300" cy="4305280"/>
          </a:xfrm>
          <a:prstGeom prst="roundRect">
            <a:avLst>
              <a:gd name="adj" fmla="val 2212"/>
            </a:avLst>
          </a:prstGeom>
          <a:solidFill>
            <a:srgbClr val="24473A"/>
          </a:solidFill>
          <a:ln w="12700">
            <a:solidFill>
              <a:srgbClr val="5E7A6C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D6C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[主视觉图位：珈珈坐在樱顶屋檐下]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1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CONTENTS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701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全案目录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780" y="3014345"/>
            <a:ext cx="2451140" cy="0"/>
          </a:xfrm>
          <a:prstGeom prst="line">
            <a:avLst/>
          </a:prstGeom>
          <a:noFill/>
          <a:ln w="12700">
            <a:solidFill>
              <a:srgbClr val="1E3B3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2780" y="3222606"/>
            <a:ext cx="2524674" cy="66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8862F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01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812780" y="4015086"/>
            <a:ext cx="2524674" cy="36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过程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12780" y="4502706"/>
            <a:ext cx="252467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研究 · 盘点 · 策略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517880" y="3014345"/>
            <a:ext cx="2451140" cy="0"/>
          </a:xfrm>
          <a:prstGeom prst="line">
            <a:avLst/>
          </a:prstGeom>
          <a:noFill/>
          <a:ln w="12700">
            <a:solidFill>
              <a:srgbClr val="1E3B3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17880" y="3222606"/>
            <a:ext cx="2524674" cy="66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8862F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02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3517880" y="4015086"/>
            <a:ext cx="2524674" cy="36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资产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3517880" y="4502706"/>
            <a:ext cx="252467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品牌概念 · 架构 · 视觉 · IP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22980" y="2880995"/>
            <a:ext cx="2451140" cy="0"/>
          </a:xfrm>
          <a:prstGeom prst="line">
            <a:avLst/>
          </a:prstGeom>
          <a:noFill/>
          <a:ln w="12700">
            <a:solidFill>
              <a:srgbClr val="1E3B3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22980" y="3089256"/>
            <a:ext cx="2524674" cy="66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8862F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03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6222980" y="3881736"/>
            <a:ext cx="2524674" cy="36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应用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222980" y="4369356"/>
            <a:ext cx="2524674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五条产品线 · 样机 · 体验传播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928081" y="2880995"/>
            <a:ext cx="2451140" cy="0"/>
          </a:xfrm>
          <a:prstGeom prst="line">
            <a:avLst/>
          </a:prstGeom>
          <a:noFill/>
          <a:ln w="12700">
            <a:solidFill>
              <a:srgbClr val="1E3B3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28081" y="3089256"/>
            <a:ext cx="2524674" cy="66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8862F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04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8928081" y="3881736"/>
            <a:ext cx="2524674" cy="36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落地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928081" y="4369356"/>
            <a:ext cx="2524674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价格与渠道 · 年度节奏 · 风险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1978701"/>
            <a:ext cx="10883434" cy="129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0000"/>
              </a:lnSpc>
              <a:buNone/>
            </a:pPr>
            <a:r>
              <a:rPr lang="en-US" sz="10000" b="1" dirty="0">
                <a:solidFill>
                  <a:srgbClr val="E2C27A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3451861"/>
            <a:ext cx="10883434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520"/>
              </a:lnSpc>
              <a:buNone/>
            </a:pPr>
            <a:r>
              <a:rPr lang="en-US" sz="4800" b="1" i="0" dirty="0">
                <a:solidFill>
                  <a:srgbClr val="F3F0E6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过程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80" y="4356081"/>
            <a:ext cx="10883434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C9D6C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横向看同行，纵向看过去与未来，再盘点武大自己有什么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2780" y="6238281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FB3A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9054" y="6238281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FB3A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A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0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核心判断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80" y="2664499"/>
            <a:ext cx="10883434" cy="125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60"/>
              </a:lnSpc>
              <a:buNone/>
            </a:pPr>
            <a:r>
              <a:rPr lang="en-US" sz="3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名校光环溢价已见顶，冰箱贴已是红海。</a:t>
            </a:r>
            <a:endParaRPr lang="en-US" sz="3600" dirty="0"/>
          </a:p>
          <a:p>
            <a:pPr algn="l" indent="0" marL="0">
              <a:lnSpc>
                <a:spcPts val="4860"/>
              </a:lnSpc>
              <a:buNone/>
            </a:pPr>
            <a:r>
              <a:rPr lang="en-US" sz="3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增长在</a:t>
            </a:r>
            <a:r>
              <a:rPr lang="en-US" sz="3600" b="1" dirty="0">
                <a:solidFill>
                  <a:srgbClr val="B8862F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可佩戴的情绪型IP</a:t>
            </a:r>
            <a:r>
              <a:rPr lang="en-US" sz="3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。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2780" y="4203739"/>
            <a:ext cx="10883434" cy="3301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从潮玩学角色，从博物馆学叙事，从高校同行学品牌架构。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2780" y="6238278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9054" y="6238278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1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横向研究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702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五组对标数据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9130" y="1941773"/>
            <a:ext cx="1938020" cy="1384260"/>
          </a:xfrm>
          <a:prstGeom prst="roundRect">
            <a:avLst>
              <a:gd name="adj" fmla="val 5046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60311" tIns="86222" rIns="60311" bIns="8622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建议图：北大/清华文创联名款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780" y="3433942"/>
            <a:ext cx="200924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高校文创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2780" y="3748863"/>
            <a:ext cx="2153900" cy="472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8—1580元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12780" y="4297443"/>
            <a:ext cx="2009242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北大文创价格带：从中性笔到羽绒服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2780" y="4825724"/>
            <a:ext cx="2009242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北大×泡泡玛特已推出DIMOO联名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12780" y="5360355"/>
            <a:ext cx="1950720" cy="0"/>
          </a:xfrm>
          <a:prstGeom prst="line">
            <a:avLst/>
          </a:prstGeom>
          <a:noFill/>
          <a:ln w="12700">
            <a:solidFill>
              <a:srgbClr val="B8862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2780" y="5441635"/>
            <a:ext cx="200924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→ 光环见顶，拼设计力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973030" y="1941773"/>
            <a:ext cx="1938080" cy="1384260"/>
          </a:xfrm>
          <a:prstGeom prst="roundRect">
            <a:avLst>
              <a:gd name="adj" fmla="val 5046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60310" tIns="86222" rIns="60310" bIns="8622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建议图：凤冠、天宫藻井冰箱贴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966680" y="3433942"/>
            <a:ext cx="200930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博物馆文创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966680" y="3748863"/>
            <a:ext cx="2009303" cy="472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近8万个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2966680" y="4297443"/>
            <a:ext cx="200930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国博凤冠冰箱贴三个月销量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966680" y="4612363"/>
            <a:ext cx="2009303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2024年全国博物馆文创收入34.28亿元，同比+63.7%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966680" y="5146994"/>
            <a:ext cx="1950780" cy="0"/>
          </a:xfrm>
          <a:prstGeom prst="line">
            <a:avLst/>
          </a:prstGeom>
          <a:noFill/>
          <a:ln w="12700">
            <a:solidFill>
              <a:srgbClr val="B8862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966680" y="5228274"/>
            <a:ext cx="200930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→ 学叙事，不卷冰箱贴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126990" y="1941773"/>
            <a:ext cx="1938020" cy="1384260"/>
          </a:xfrm>
          <a:prstGeom prst="roundRect">
            <a:avLst>
              <a:gd name="adj" fmla="val 5046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60311" tIns="86222" rIns="60311" bIns="8622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建议图：搪胶毛绒包挂上身图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120640" y="3433942"/>
            <a:ext cx="200924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潮玩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120640" y="3748863"/>
            <a:ext cx="2009242" cy="472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50.4%</a:t>
            </a:r>
            <a:endParaRPr lang="en-US" sz="3200" dirty="0"/>
          </a:p>
        </p:txBody>
      </p:sp>
      <p:sp>
        <p:nvSpPr>
          <p:cNvPr id="21" name="Text 19"/>
          <p:cNvSpPr/>
          <p:nvPr/>
        </p:nvSpPr>
        <p:spPr>
          <a:xfrm>
            <a:off x="5120640" y="4297443"/>
            <a:ext cx="2009242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泡泡玛特2025年毛绒收入占比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120640" y="4825724"/>
            <a:ext cx="2009242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毛绒收入一年增长560.6%，达187亿元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120640" y="5360355"/>
            <a:ext cx="1950720" cy="0"/>
          </a:xfrm>
          <a:prstGeom prst="line">
            <a:avLst/>
          </a:prstGeom>
          <a:noFill/>
          <a:ln w="12700">
            <a:solidFill>
              <a:srgbClr val="B8862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120640" y="5441635"/>
            <a:ext cx="200924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→ 主力做佩戴型包挂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280890" y="1941773"/>
            <a:ext cx="1938080" cy="1384260"/>
          </a:xfrm>
          <a:prstGeom prst="roundRect">
            <a:avLst>
              <a:gd name="adj" fmla="val 5046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86222" tIns="86222" rIns="86222" bIns="8622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建议图：国创IP角色合集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274540" y="3433942"/>
            <a:ext cx="200930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国创IP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7274540" y="3748863"/>
            <a:ext cx="2009303" cy="472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43.6%</a:t>
            </a:r>
            <a:endParaRPr lang="en-US" sz="3200" dirty="0"/>
          </a:p>
        </p:txBody>
      </p:sp>
      <p:sp>
        <p:nvSpPr>
          <p:cNvPr id="28" name="Text 26"/>
          <p:cNvSpPr/>
          <p:nvPr/>
        </p:nvSpPr>
        <p:spPr>
          <a:xfrm>
            <a:off x="7274540" y="4297443"/>
            <a:ext cx="200930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偏好国创IP的潮玩消费者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7274540" y="4612363"/>
            <a:ext cx="200930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已超过偏好日系IP的36.8%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7274540" y="4933634"/>
            <a:ext cx="1950780" cy="0"/>
          </a:xfrm>
          <a:prstGeom prst="line">
            <a:avLst/>
          </a:prstGeom>
          <a:noFill/>
          <a:ln w="12700">
            <a:solidFill>
              <a:srgbClr val="B8862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274540" y="5014914"/>
            <a:ext cx="200930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→ 原创角色有窗口期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9434850" y="1941773"/>
            <a:ext cx="1938020" cy="1384260"/>
          </a:xfrm>
          <a:prstGeom prst="roundRect">
            <a:avLst>
              <a:gd name="adj" fmla="val 5046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84952" tIns="86222" rIns="84952" bIns="8622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建议图：博物馆文创货架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428500" y="3433942"/>
            <a:ext cx="200924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价格甜区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428500" y="3748863"/>
            <a:ext cx="2009242" cy="472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约六成</a:t>
            </a:r>
            <a:endParaRPr lang="en-US" sz="3200" dirty="0"/>
          </a:p>
        </p:txBody>
      </p:sp>
      <p:sp>
        <p:nvSpPr>
          <p:cNvPr id="35" name="Text 33"/>
          <p:cNvSpPr/>
          <p:nvPr/>
        </p:nvSpPr>
        <p:spPr>
          <a:xfrm>
            <a:off x="9428500" y="4297443"/>
            <a:ext cx="200924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30—90元文创的销售额占比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9428500" y="4612363"/>
            <a:ext cx="2009242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江苏四家头部博物馆2024年数据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9428500" y="5146994"/>
            <a:ext cx="1950720" cy="0"/>
          </a:xfrm>
          <a:prstGeom prst="line">
            <a:avLst/>
          </a:prstGeom>
          <a:noFill/>
          <a:ln w="12700">
            <a:solidFill>
              <a:srgbClr val="B8862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428500" y="5228274"/>
            <a:ext cx="200924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→ 入门与主力价要覆盖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A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1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市场数据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702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文创与潮玩都在高速增长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2780" y="1935423"/>
            <a:ext cx="5232380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三星堆博物馆文创收入：五年增长约五十倍</a:t>
            </a:r>
            <a:endParaRPr lang="en-US" sz="1600" dirty="0"/>
          </a:p>
        </p:txBody>
      </p:sp>
      <p:pic>
        <p:nvPicPr>
          <p:cNvPr id="5" name="Image 0" descr="三星堆博物馆文创收入2020至2024年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780" y="2321421"/>
            <a:ext cx="5079980" cy="29844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15060" y="2517102"/>
            <a:ext cx="0" cy="726400"/>
          </a:xfrm>
          <a:prstGeom prst="line">
            <a:avLst/>
          </a:prstGeom>
          <a:noFill/>
          <a:ln w="25400">
            <a:solidFill>
              <a:srgbClr val="B8862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728401" y="2517102"/>
            <a:ext cx="4790344" cy="472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34.28亿元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6728401" y="3014901"/>
            <a:ext cx="4790344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2024年全国博物馆文创收入，同比+63.7%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515060" y="3548301"/>
            <a:ext cx="0" cy="726400"/>
          </a:xfrm>
          <a:prstGeom prst="line">
            <a:avLst/>
          </a:prstGeom>
          <a:noFill/>
          <a:ln w="25400">
            <a:solidFill>
              <a:srgbClr val="B8862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728401" y="3548301"/>
            <a:ext cx="4790344" cy="472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825亿元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6728401" y="4046103"/>
            <a:ext cx="4790344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2025年中国潮玩市场规模（预估），同比+40.5%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515060" y="4579503"/>
            <a:ext cx="0" cy="726400"/>
          </a:xfrm>
          <a:prstGeom prst="line">
            <a:avLst/>
          </a:prstGeom>
          <a:noFill/>
          <a:ln w="25400">
            <a:solidFill>
              <a:srgbClr val="B8862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728401" y="4579503"/>
            <a:ext cx="4790344" cy="472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187亿元</a:t>
            </a:r>
            <a:endParaRPr lang="en-US" sz="3200" dirty="0"/>
          </a:p>
        </p:txBody>
      </p:sp>
      <p:sp>
        <p:nvSpPr>
          <p:cNvPr id="14" name="Text 11"/>
          <p:cNvSpPr/>
          <p:nvPr/>
        </p:nvSpPr>
        <p:spPr>
          <a:xfrm>
            <a:off x="6728401" y="5077302"/>
            <a:ext cx="4790344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泡泡玛特2025年毛绒收入，一年增长560.6%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812780" y="5610702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来源：国家文物局；三星堆博物馆（海峡飞虹转引）；毕马威《潮玩行业全景洞察》；泡泡玛特2025年财报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12780" y="6238283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159054" y="6238283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78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纵向研究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699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过去靠偶然，未来要靠机制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780" y="1948120"/>
            <a:ext cx="1950720" cy="0"/>
          </a:xfrm>
          <a:prstGeom prst="line">
            <a:avLst/>
          </a:prstGeom>
          <a:noFill/>
          <a:ln w="25400">
            <a:solidFill>
              <a:srgbClr val="1E3B3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2780" y="2110680"/>
            <a:ext cx="200924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2022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12780" y="2603360"/>
            <a:ext cx="200924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以新生小狐狸为原型的IP作品出现在校园大赛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966680" y="1948120"/>
            <a:ext cx="1950780" cy="0"/>
          </a:xfrm>
          <a:prstGeom prst="line">
            <a:avLst/>
          </a:prstGeom>
          <a:noFill/>
          <a:ln w="25400">
            <a:solidFill>
              <a:srgbClr val="1E3B3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966680" y="2110680"/>
            <a:ext cx="2009303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2023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966680" y="2603360"/>
            <a:ext cx="2009303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“珞珈印象”首店开业；130校庆“奋进之笔”用6种建筑色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120640" y="1948120"/>
            <a:ext cx="1950720" cy="0"/>
          </a:xfrm>
          <a:prstGeom prst="line">
            <a:avLst/>
          </a:prstGeom>
          <a:noFill/>
          <a:ln w="25400">
            <a:solidFill>
              <a:srgbClr val="1E3B3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20640" y="2110680"/>
            <a:ext cx="200924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2024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5120640" y="2603360"/>
            <a:ext cx="200924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武大出版社×武旅非遗联名冰淇淋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274540" y="1948120"/>
            <a:ext cx="1950780" cy="0"/>
          </a:xfrm>
          <a:prstGeom prst="line">
            <a:avLst/>
          </a:prstGeom>
          <a:noFill/>
          <a:ln w="25400">
            <a:solidFill>
              <a:srgbClr val="1E3B3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74540" y="2110680"/>
            <a:ext cx="2009303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2025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274540" y="2603360"/>
            <a:ext cx="200930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雷军带火武大羽绒服，1488人预售购买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428500" y="1948120"/>
            <a:ext cx="1950720" cy="0"/>
          </a:xfrm>
          <a:prstGeom prst="line">
            <a:avLst/>
          </a:prstGeom>
          <a:noFill/>
          <a:ln w="25400">
            <a:solidFill>
              <a:srgbClr val="C99A3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428500" y="2110680"/>
            <a:ext cx="200924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2026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9428500" y="2603360"/>
            <a:ext cx="200924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大赛四大主题发布；博物馆文创降温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12780" y="3593960"/>
            <a:ext cx="3386674" cy="985480"/>
          </a:xfrm>
          <a:prstGeom prst="roundRect">
            <a:avLst>
              <a:gd name="adj" fmla="val 10310"/>
            </a:avLst>
          </a:prstGeom>
          <a:solidFill>
            <a:srgbClr val="E6EADF"/>
          </a:solidFill>
          <a:ln/>
        </p:spPr>
      </p:sp>
      <p:sp>
        <p:nvSpPr>
          <p:cNvPr id="20" name="Text 18"/>
          <p:cNvSpPr/>
          <p:nvPr/>
        </p:nvSpPr>
        <p:spPr>
          <a:xfrm>
            <a:off x="1066741" y="3797139"/>
            <a:ext cx="2965115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佩戴化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066741" y="4147660"/>
            <a:ext cx="296511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从桌面摆件走向包挂、徽章、手机壳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402634" y="3593960"/>
            <a:ext cx="3386733" cy="985480"/>
          </a:xfrm>
          <a:prstGeom prst="roundRect">
            <a:avLst>
              <a:gd name="adj" fmla="val 10310"/>
            </a:avLst>
          </a:prstGeom>
          <a:solidFill>
            <a:srgbClr val="E6EADF"/>
          </a:solidFill>
          <a:ln/>
        </p:spPr>
      </p:sp>
      <p:sp>
        <p:nvSpPr>
          <p:cNvPr id="23" name="Text 21"/>
          <p:cNvSpPr/>
          <p:nvPr/>
        </p:nvSpPr>
        <p:spPr>
          <a:xfrm>
            <a:off x="4656594" y="3797139"/>
            <a:ext cx="2965177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情绪化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656594" y="4147660"/>
            <a:ext cx="296517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为悦己和梗买单，产品要表达一种心情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992547" y="3593960"/>
            <a:ext cx="3386674" cy="985480"/>
          </a:xfrm>
          <a:prstGeom prst="roundRect">
            <a:avLst>
              <a:gd name="adj" fmla="val 10310"/>
            </a:avLst>
          </a:prstGeom>
          <a:solidFill>
            <a:srgbClr val="E6EADF"/>
          </a:solidFill>
          <a:ln/>
        </p:spPr>
      </p:sp>
      <p:sp>
        <p:nvSpPr>
          <p:cNvPr id="26" name="Text 24"/>
          <p:cNvSpPr/>
          <p:nvPr/>
        </p:nvSpPr>
        <p:spPr>
          <a:xfrm>
            <a:off x="8246507" y="3797139"/>
            <a:ext cx="2965115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体验化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246507" y="4147660"/>
            <a:ext cx="296511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樱花季客流与校园导览是天然体验场景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A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78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资产盘点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699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不可复制的做差异，强认知的做基本盘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2780" y="1935420"/>
            <a:ext cx="5284745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高稀缺 · 差异化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12780" y="2285879"/>
            <a:ext cx="5130820" cy="589240"/>
          </a:xfrm>
          <a:prstGeom prst="roundRect">
            <a:avLst>
              <a:gd name="adj" fmla="val 12932"/>
            </a:avLst>
          </a:prstGeom>
          <a:solidFill>
            <a:srgbClr val="FBF9F3"/>
          </a:solidFill>
          <a:ln/>
        </p:spPr>
      </p:sp>
      <p:sp>
        <p:nvSpPr>
          <p:cNvPr id="6" name="Text 4"/>
          <p:cNvSpPr/>
          <p:nvPr/>
        </p:nvSpPr>
        <p:spPr>
          <a:xfrm>
            <a:off x="1015960" y="2438279"/>
            <a:ext cx="1193800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生灵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311360" y="2456675"/>
            <a:ext cx="2773490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珞珈山狐狸、校园猫、东湖水鸟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12780" y="2976680"/>
            <a:ext cx="5130820" cy="589240"/>
          </a:xfrm>
          <a:prstGeom prst="roundRect">
            <a:avLst>
              <a:gd name="adj" fmla="val 12932"/>
            </a:avLst>
          </a:prstGeom>
          <a:solidFill>
            <a:srgbClr val="FBF9F3"/>
          </a:solidFill>
          <a:ln/>
        </p:spPr>
      </p:sp>
      <p:sp>
        <p:nvSpPr>
          <p:cNvPr id="9" name="Text 7"/>
          <p:cNvSpPr/>
          <p:nvPr/>
        </p:nvSpPr>
        <p:spPr>
          <a:xfrm>
            <a:off x="1015960" y="3129080"/>
            <a:ext cx="1193800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学科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311360" y="3147476"/>
            <a:ext cx="2971586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测绘遥感、南北极科考、冷门绝学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12780" y="3667482"/>
            <a:ext cx="5130820" cy="589240"/>
          </a:xfrm>
          <a:prstGeom prst="roundRect">
            <a:avLst>
              <a:gd name="adj" fmla="val 12932"/>
            </a:avLst>
          </a:prstGeom>
          <a:solidFill>
            <a:srgbClr val="FBF9F3"/>
          </a:solidFill>
          <a:ln/>
        </p:spPr>
      </p:sp>
      <p:sp>
        <p:nvSpPr>
          <p:cNvPr id="12" name="Text 10"/>
          <p:cNvSpPr/>
          <p:nvPr/>
        </p:nvSpPr>
        <p:spPr>
          <a:xfrm>
            <a:off x="1015960" y="3819882"/>
            <a:ext cx="1193800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历史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311360" y="3838277"/>
            <a:ext cx="2817352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1893自强学堂、校训、红色历史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48400" y="1935420"/>
            <a:ext cx="5284745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强认知 · 基本盘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48400" y="2285879"/>
            <a:ext cx="5130820" cy="589240"/>
          </a:xfrm>
          <a:prstGeom prst="roundRect">
            <a:avLst>
              <a:gd name="adj" fmla="val 12932"/>
            </a:avLst>
          </a:prstGeom>
          <a:solidFill>
            <a:srgbClr val="FBF9F3"/>
          </a:solidFill>
          <a:ln/>
        </p:spPr>
      </p:sp>
      <p:sp>
        <p:nvSpPr>
          <p:cNvPr id="16" name="Text 14"/>
          <p:cNvSpPr/>
          <p:nvPr/>
        </p:nvSpPr>
        <p:spPr>
          <a:xfrm>
            <a:off x="6451580" y="2438279"/>
            <a:ext cx="1193800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建筑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746981" y="2456675"/>
            <a:ext cx="2773490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老斋舍、樱顶、老图书馆、牌坊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248400" y="2976680"/>
            <a:ext cx="5130820" cy="589240"/>
          </a:xfrm>
          <a:prstGeom prst="roundRect">
            <a:avLst>
              <a:gd name="adj" fmla="val 12932"/>
            </a:avLst>
          </a:prstGeom>
          <a:solidFill>
            <a:srgbClr val="FBF9F3"/>
          </a:solidFill>
          <a:ln/>
        </p:spPr>
      </p:sp>
      <p:sp>
        <p:nvSpPr>
          <p:cNvPr id="19" name="Text 17"/>
          <p:cNvSpPr/>
          <p:nvPr/>
        </p:nvSpPr>
        <p:spPr>
          <a:xfrm>
            <a:off x="6451580" y="3129080"/>
            <a:ext cx="1193800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自然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746981" y="3147476"/>
            <a:ext cx="2179201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樱花、桂花、东湖、四季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48400" y="3667482"/>
            <a:ext cx="5130820" cy="589240"/>
          </a:xfrm>
          <a:prstGeom prst="roundRect">
            <a:avLst>
              <a:gd name="adj" fmla="val 12932"/>
            </a:avLst>
          </a:prstGeom>
          <a:solidFill>
            <a:srgbClr val="FBF9F3"/>
          </a:solidFill>
          <a:ln/>
        </p:spPr>
      </p:sp>
      <p:sp>
        <p:nvSpPr>
          <p:cNvPr id="22" name="Text 20"/>
          <p:cNvSpPr/>
          <p:nvPr/>
        </p:nvSpPr>
        <p:spPr>
          <a:xfrm>
            <a:off x="6451580" y="3819882"/>
            <a:ext cx="1193800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校园生活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746981" y="3838277"/>
            <a:ext cx="2377297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樱花季、早八、考研、毕业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248400" y="4358280"/>
            <a:ext cx="5130820" cy="589240"/>
          </a:xfrm>
          <a:prstGeom prst="roundRect">
            <a:avLst>
              <a:gd name="adj" fmla="val 12932"/>
            </a:avLst>
          </a:prstGeom>
          <a:solidFill>
            <a:srgbClr val="FBF9F3"/>
          </a:solidFill>
          <a:ln/>
        </p:spPr>
      </p:sp>
      <p:sp>
        <p:nvSpPr>
          <p:cNvPr id="25" name="Text 23"/>
          <p:cNvSpPr/>
          <p:nvPr/>
        </p:nvSpPr>
        <p:spPr>
          <a:xfrm>
            <a:off x="6451580" y="4510680"/>
            <a:ext cx="1193800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湖北非遗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746981" y="4529079"/>
            <a:ext cx="1584841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汉绣、楚漆等手艺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12780" y="6238277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1159054" y="6238277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3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1978701"/>
            <a:ext cx="10883434" cy="129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0000"/>
              </a:lnSpc>
              <a:buNone/>
            </a:pPr>
            <a:r>
              <a:rPr lang="en-US" sz="10000" b="1" dirty="0">
                <a:solidFill>
                  <a:srgbClr val="E2C27A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3451864"/>
            <a:ext cx="10883434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520"/>
              </a:lnSpc>
              <a:buNone/>
            </a:pPr>
            <a:r>
              <a:rPr lang="en-US" sz="4800" b="1" i="0" dirty="0">
                <a:solidFill>
                  <a:srgbClr val="F3F0E6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资产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80" y="4356081"/>
            <a:ext cx="10883434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C9D6C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一个概念，一套架构，一套视觉，一群角色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FB3A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FB3A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3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1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E2C27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品牌概念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2039720"/>
            <a:ext cx="10883434" cy="1031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920"/>
              </a:lnSpc>
              <a:buNone/>
            </a:pPr>
            <a:r>
              <a:rPr lang="en-US" sz="7200" b="1" i="0" dirty="0">
                <a:solidFill>
                  <a:srgbClr val="F3F0E6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珞珈有灵</a:t>
            </a:r>
            <a:endParaRPr lang="en-US" sz="7200" dirty="0"/>
          </a:p>
        </p:txBody>
      </p:sp>
      <p:sp>
        <p:nvSpPr>
          <p:cNvPr id="4" name="Text 2"/>
          <p:cNvSpPr/>
          <p:nvPr/>
        </p:nvSpPr>
        <p:spPr>
          <a:xfrm>
            <a:off x="812780" y="3299520"/>
            <a:ext cx="10883434" cy="863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200" dirty="0">
                <a:solidFill>
                  <a:srgbClr val="F3F0E6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狐狸有灵，建筑有灵，学问有灵。</a:t>
            </a:r>
            <a:endParaRPr lang="en-US" sz="2200" dirty="0"/>
          </a:p>
          <a:p>
            <a:pPr algn="l" indent="0" marL="0">
              <a:lnSpc>
                <a:spcPts val="3300"/>
              </a:lnSpc>
              <a:buNone/>
            </a:pPr>
            <a:r>
              <a:rPr lang="en-US" sz="2200" dirty="0">
                <a:solidFill>
                  <a:srgbClr val="F3F0E6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买武大文创，是把一份珞珈的灵气带在身上。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5480" y="5151239"/>
            <a:ext cx="0" cy="690801"/>
          </a:xfrm>
          <a:prstGeom prst="line">
            <a:avLst/>
          </a:prstGeom>
          <a:noFill/>
          <a:ln w="25400">
            <a:solidFill>
              <a:srgbClr val="B8862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38820" y="5151239"/>
            <a:ext cx="3185673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6C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在校生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38820" y="5450923"/>
            <a:ext cx="3185673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F3F0E6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身份表达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449207" y="5151239"/>
            <a:ext cx="0" cy="690801"/>
          </a:xfrm>
          <a:prstGeom prst="line">
            <a:avLst/>
          </a:prstGeom>
          <a:noFill/>
          <a:ln w="25400">
            <a:solidFill>
              <a:srgbClr val="B8862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62547" y="5151239"/>
            <a:ext cx="3185735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6C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校友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62547" y="5450923"/>
            <a:ext cx="3185735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F3F0E6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情感连接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8072993" y="5151239"/>
            <a:ext cx="0" cy="690801"/>
          </a:xfrm>
          <a:prstGeom prst="line">
            <a:avLst/>
          </a:prstGeom>
          <a:noFill/>
          <a:ln w="25400">
            <a:solidFill>
              <a:srgbClr val="B8862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86334" y="5151239"/>
            <a:ext cx="3185673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6C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游客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286334" y="5450923"/>
            <a:ext cx="3185673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F3F0E6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带走记忆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FB3A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FB3A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1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品牌架构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702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一个母品牌，五条子线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4546640" y="1935423"/>
            <a:ext cx="3098721" cy="975301"/>
          </a:xfrm>
          <a:prstGeom prst="roundRect">
            <a:avLst>
              <a:gd name="adj" fmla="val 10417"/>
            </a:avLst>
          </a:prstGeom>
          <a:solidFill>
            <a:srgbClr val="1E3B30"/>
          </a:solidFill>
          <a:ln/>
        </p:spPr>
      </p:sp>
      <p:sp>
        <p:nvSpPr>
          <p:cNvPr id="5" name="Text 3"/>
          <p:cNvSpPr/>
          <p:nvPr/>
        </p:nvSpPr>
        <p:spPr>
          <a:xfrm>
            <a:off x="4953060" y="2138604"/>
            <a:ext cx="269230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3F0E6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珞珈印象（母品牌）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953000" y="2494186"/>
            <a:ext cx="269236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D6C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武汉大学出版社独家经营校名校标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083320" y="2910725"/>
            <a:ext cx="25360" cy="253960"/>
          </a:xfrm>
          <a:prstGeom prst="rect">
            <a:avLst/>
          </a:prstGeom>
          <a:solidFill>
            <a:srgbClr val="1E3B30"/>
          </a:solidFill>
          <a:ln/>
        </p:spPr>
      </p:sp>
      <p:sp>
        <p:nvSpPr>
          <p:cNvPr id="8" name="Shape 6"/>
          <p:cNvSpPr/>
          <p:nvPr/>
        </p:nvSpPr>
        <p:spPr>
          <a:xfrm>
            <a:off x="1841480" y="3164681"/>
            <a:ext cx="8508981" cy="25360"/>
          </a:xfrm>
          <a:prstGeom prst="rect">
            <a:avLst/>
          </a:prstGeom>
          <a:solidFill>
            <a:srgbClr val="1E3B30"/>
          </a:solidFill>
          <a:ln/>
        </p:spPr>
      </p:sp>
      <p:sp>
        <p:nvSpPr>
          <p:cNvPr id="9" name="Shape 7"/>
          <p:cNvSpPr/>
          <p:nvPr/>
        </p:nvSpPr>
        <p:spPr>
          <a:xfrm>
            <a:off x="822305" y="3504369"/>
            <a:ext cx="1996678" cy="1527691"/>
          </a:xfrm>
          <a:prstGeom prst="roundRect">
            <a:avLst>
              <a:gd name="adj" fmla="val 6027"/>
            </a:avLst>
          </a:prstGeom>
          <a:solidFill>
            <a:srgbClr val="F1E6CC"/>
          </a:solidFill>
          <a:ln w="19050">
            <a:solidFill>
              <a:srgbClr val="B8862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35010" y="3717075"/>
            <a:ext cx="162206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珞珈有灵·角色线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35010" y="4047232"/>
            <a:ext cx="1622068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狐狸IP、搪胶毛绒、谷子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35010" y="4605995"/>
            <a:ext cx="1622068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创新武大 · 主推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984083" y="3498019"/>
            <a:ext cx="1978958" cy="1540391"/>
          </a:xfrm>
          <a:prstGeom prst="roundRect">
            <a:avLst>
              <a:gd name="adj" fmla="val 6390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187899" y="3701833"/>
            <a:ext cx="162212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珞珈风物线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187899" y="4031996"/>
            <a:ext cx="162212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建筑积木、樱花香氛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187899" y="4362152"/>
            <a:ext cx="162212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游客与校友基本盘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121791" y="3498019"/>
            <a:ext cx="1978898" cy="1540391"/>
          </a:xfrm>
          <a:prstGeom prst="roundRect">
            <a:avLst>
              <a:gd name="adj" fmla="val 6390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325606" y="3701833"/>
            <a:ext cx="162206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笃行·硬核浪漫线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325606" y="4031996"/>
            <a:ext cx="162206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遥感、极地、冷门绝学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325606" y="4362152"/>
            <a:ext cx="1622068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笃行武大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259439" y="3498019"/>
            <a:ext cx="1978958" cy="1540391"/>
          </a:xfrm>
          <a:prstGeom prst="roundRect">
            <a:avLst>
              <a:gd name="adj" fmla="val 6390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63255" y="3701833"/>
            <a:ext cx="162212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自强·礼赠线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463255" y="4031996"/>
            <a:ext cx="162212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文房礼盒、非遗联名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463255" y="4362152"/>
            <a:ext cx="162212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红色武大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397147" y="3498019"/>
            <a:ext cx="1978898" cy="1540391"/>
          </a:xfrm>
          <a:prstGeom prst="roundRect">
            <a:avLst>
              <a:gd name="adj" fmla="val 6390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00962" y="3701833"/>
            <a:ext cx="162206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智汇·数字线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9600962" y="4031996"/>
            <a:ext cx="1622068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NFC、AR地图、AIGC定制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9600962" y="4590752"/>
            <a:ext cx="1622068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有为武大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1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视觉方向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702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四季色卡，屋顶图形，宋体书卷气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780" y="1935423"/>
            <a:ext cx="1991320" cy="1269980"/>
          </a:xfrm>
          <a:prstGeom prst="roundRect">
            <a:avLst>
              <a:gd name="adj" fmla="val 8000"/>
            </a:avLst>
          </a:prstGeom>
          <a:solidFill>
            <a:srgbClr val="1E3B30"/>
          </a:solidFill>
          <a:ln/>
        </p:spPr>
      </p:sp>
      <p:sp>
        <p:nvSpPr>
          <p:cNvPr id="5" name="Text 3"/>
          <p:cNvSpPr/>
          <p:nvPr/>
        </p:nvSpPr>
        <p:spPr>
          <a:xfrm>
            <a:off x="812780" y="3306967"/>
            <a:ext cx="2051060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珞珈绿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12780" y="3692965"/>
            <a:ext cx="205106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品牌底色 · #1E3B30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956501" y="1935423"/>
            <a:ext cx="1991380" cy="1269980"/>
          </a:xfrm>
          <a:prstGeom prst="roundRect">
            <a:avLst>
              <a:gd name="adj" fmla="val 8000"/>
            </a:avLst>
          </a:prstGeom>
          <a:solidFill>
            <a:srgbClr val="4F7F76"/>
          </a:solidFill>
          <a:ln/>
        </p:spPr>
      </p:sp>
      <p:sp>
        <p:nvSpPr>
          <p:cNvPr id="8" name="Text 6"/>
          <p:cNvSpPr/>
          <p:nvPr/>
        </p:nvSpPr>
        <p:spPr>
          <a:xfrm>
            <a:off x="2956501" y="3306967"/>
            <a:ext cx="2051121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碧瓦青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956501" y="3692965"/>
            <a:ext cx="205112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春 · #4F7F76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100281" y="1935423"/>
            <a:ext cx="1991380" cy="1269980"/>
          </a:xfrm>
          <a:prstGeom prst="roundRect">
            <a:avLst>
              <a:gd name="adj" fmla="val 8000"/>
            </a:avLst>
          </a:prstGeom>
          <a:solidFill>
            <a:srgbClr val="3D6688"/>
          </a:solidFill>
          <a:ln/>
        </p:spPr>
      </p:sp>
      <p:sp>
        <p:nvSpPr>
          <p:cNvPr id="11" name="Text 9"/>
          <p:cNvSpPr/>
          <p:nvPr/>
        </p:nvSpPr>
        <p:spPr>
          <a:xfrm>
            <a:off x="5100281" y="3306967"/>
            <a:ext cx="2051121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东湖蓝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100281" y="3692965"/>
            <a:ext cx="205112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夏 · #3D6688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244060" y="1935423"/>
            <a:ext cx="1991380" cy="1269980"/>
          </a:xfrm>
          <a:prstGeom prst="roundRect">
            <a:avLst>
              <a:gd name="adj" fmla="val 8000"/>
            </a:avLst>
          </a:prstGeom>
          <a:solidFill>
            <a:srgbClr val="C99A3E"/>
          </a:solidFill>
          <a:ln/>
        </p:spPr>
      </p:sp>
      <p:sp>
        <p:nvSpPr>
          <p:cNvPr id="14" name="Text 12"/>
          <p:cNvSpPr/>
          <p:nvPr/>
        </p:nvSpPr>
        <p:spPr>
          <a:xfrm>
            <a:off x="7244060" y="3306967"/>
            <a:ext cx="2051121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桂花金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244060" y="3692965"/>
            <a:ext cx="205112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秋 · #C99A3E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387840" y="1935423"/>
            <a:ext cx="1991380" cy="1269980"/>
          </a:xfrm>
          <a:prstGeom prst="roundRect">
            <a:avLst>
              <a:gd name="adj" fmla="val 8000"/>
            </a:avLst>
          </a:prstGeom>
          <a:solidFill>
            <a:srgbClr val="9A9C96"/>
          </a:solidFill>
          <a:ln/>
        </p:spPr>
      </p:sp>
      <p:sp>
        <p:nvSpPr>
          <p:cNvPr id="17" name="Text 15"/>
          <p:cNvSpPr/>
          <p:nvPr/>
        </p:nvSpPr>
        <p:spPr>
          <a:xfrm>
            <a:off x="9387840" y="3306967"/>
            <a:ext cx="2051121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樱顶灰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387840" y="3692965"/>
            <a:ext cx="2051121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冬 · #9A9C96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15955" y="4214298"/>
            <a:ext cx="3380324" cy="1342271"/>
          </a:xfrm>
          <a:prstGeom prst="roundRect">
            <a:avLst>
              <a:gd name="adj" fmla="val 7333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70551" y="4468893"/>
            <a:ext cx="2957267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图形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070551" y="4844777"/>
            <a:ext cx="2957267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歇山、攒尖屋顶轮廓做模块化图形，组成纹样、边框、徽章外形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405809" y="4214298"/>
            <a:ext cx="3380383" cy="1342271"/>
          </a:xfrm>
          <a:prstGeom prst="roundRect">
            <a:avLst>
              <a:gd name="adj" fmla="val 7333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60404" y="4468893"/>
            <a:ext cx="2957328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角色画风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660404" y="4844777"/>
            <a:ext cx="2957328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圆润、低饱和、表情克制，留有灵气，不过度卖萌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995722" y="4214298"/>
            <a:ext cx="3380324" cy="1342271"/>
          </a:xfrm>
          <a:prstGeom prst="roundRect">
            <a:avLst>
              <a:gd name="adj" fmla="val 7333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50317" y="4468893"/>
            <a:ext cx="2957267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字体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250317" y="4844777"/>
            <a:ext cx="2957267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标题宋体系，正文黑体系，英文沿用LUOJIA字样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812780" y="6238286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1159054" y="6238286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75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IP角色体系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696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主角是一只住在珞珈山的狐狸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22305" y="1944942"/>
            <a:ext cx="1996678" cy="3163312"/>
          </a:xfrm>
          <a:prstGeom prst="roundRect">
            <a:avLst>
              <a:gd name="adj" fmla="val 4611"/>
            </a:avLst>
          </a:prstGeom>
          <a:solidFill>
            <a:srgbClr val="F1E6CC"/>
          </a:solidFill>
          <a:ln w="19050">
            <a:solidFill>
              <a:srgbClr val="B8862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49144" y="2157648"/>
            <a:ext cx="1143000" cy="1143000"/>
          </a:xfrm>
          <a:prstGeom prst="roundRect">
            <a:avLst>
              <a:gd name="adj" fmla="val 50000"/>
            </a:avLst>
          </a:prstGeom>
          <a:solidFill>
            <a:srgbClr val="E6EAD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[角色图]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485323" y="3402211"/>
            <a:ext cx="670584" cy="36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珈珈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48196" y="3838990"/>
            <a:ext cx="154483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珞珈山狐狸 · 主角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58830" y="4153911"/>
            <a:ext cx="1723628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好奇，爱钻进教学楼听课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272004" y="4682189"/>
            <a:ext cx="109728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自强、不服输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984083" y="1938592"/>
            <a:ext cx="1978958" cy="3176012"/>
          </a:xfrm>
          <a:prstGeom prst="roundRect">
            <a:avLst>
              <a:gd name="adj" fmla="val 4974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402033" y="2142406"/>
            <a:ext cx="1143000" cy="1143000"/>
          </a:xfrm>
          <a:prstGeom prst="roundRect">
            <a:avLst>
              <a:gd name="adj" fmla="val 50000"/>
            </a:avLst>
          </a:prstGeom>
          <a:solidFill>
            <a:srgbClr val="E6EAD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[角色图]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38270" y="3386968"/>
            <a:ext cx="670584" cy="36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斋斋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333453" y="3823748"/>
            <a:ext cx="128016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老斋舍的校园猫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059132" y="4138668"/>
            <a:ext cx="18288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慵懒，守着一级级台阶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516333" y="4453589"/>
            <a:ext cx="9144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躺平又上进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121791" y="1938592"/>
            <a:ext cx="1978898" cy="3176012"/>
          </a:xfrm>
          <a:prstGeom prst="roundRect">
            <a:avLst>
              <a:gd name="adj" fmla="val 4974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539740" y="2142406"/>
            <a:ext cx="1143000" cy="1143000"/>
          </a:xfrm>
          <a:prstGeom prst="roundRect">
            <a:avLst>
              <a:gd name="adj" fmla="val 50000"/>
            </a:avLst>
          </a:prstGeom>
          <a:solidFill>
            <a:srgbClr val="E6EAD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[角色图]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775919" y="3386968"/>
            <a:ext cx="670584" cy="36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遥遥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5471160" y="3823748"/>
            <a:ext cx="128016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测绘遥感小卫星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249426" y="4138668"/>
            <a:ext cx="1723628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从天上看珞珈，总在定位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836920" y="4666952"/>
            <a:ext cx="54864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找方向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259439" y="1938592"/>
            <a:ext cx="1978958" cy="3176012"/>
          </a:xfrm>
          <a:prstGeom prst="roundRect">
            <a:avLst>
              <a:gd name="adj" fmla="val 4974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677389" y="2142406"/>
            <a:ext cx="1143000" cy="1143000"/>
          </a:xfrm>
          <a:prstGeom prst="roundRect">
            <a:avLst>
              <a:gd name="adj" fmla="val 50000"/>
            </a:avLst>
          </a:prstGeom>
          <a:solidFill>
            <a:srgbClr val="E6EAD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[角色图]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913626" y="3386968"/>
            <a:ext cx="670584" cy="36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极极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7608809" y="3823748"/>
            <a:ext cx="128016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南北极科考企鹅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387075" y="4138668"/>
            <a:ext cx="1723688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去过最远的地方又回到东湖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7791689" y="4666952"/>
            <a:ext cx="9144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出发与归来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9397147" y="1938592"/>
            <a:ext cx="1978898" cy="3176012"/>
          </a:xfrm>
          <a:prstGeom prst="roundRect">
            <a:avLst>
              <a:gd name="adj" fmla="val 4974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815096" y="2142406"/>
            <a:ext cx="1143000" cy="1143000"/>
          </a:xfrm>
          <a:prstGeom prst="roundRect">
            <a:avLst>
              <a:gd name="adj" fmla="val 50000"/>
            </a:avLst>
          </a:prstGeom>
          <a:solidFill>
            <a:srgbClr val="E6EAD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[角色图]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0051275" y="3386968"/>
            <a:ext cx="670584" cy="360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东东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10020836" y="3823748"/>
            <a:ext cx="73152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东湖水鸟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9563636" y="4138668"/>
            <a:ext cx="164592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跑步健将，总在环湖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929396" y="4453589"/>
            <a:ext cx="9144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松弛、晨跑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3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1978695"/>
            <a:ext cx="10883434" cy="129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0000"/>
              </a:lnSpc>
              <a:buNone/>
            </a:pPr>
            <a:r>
              <a:rPr lang="en-US" sz="10000" b="1" dirty="0">
                <a:solidFill>
                  <a:srgbClr val="E2C27A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3451858"/>
            <a:ext cx="10883434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520"/>
              </a:lnSpc>
              <a:buNone/>
            </a:pPr>
            <a:r>
              <a:rPr lang="en-US" sz="4800" b="1" i="0" dirty="0">
                <a:solidFill>
                  <a:srgbClr val="F3F0E6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应用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80" y="4356075"/>
            <a:ext cx="10883434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C9D6C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五条产品线落到具体品类，再用体验与内容把人带进来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FB3A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FB3A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75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产品线 · 角色线 &amp; 笃行线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696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一条做情绪，一条做别校无法复制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5955" y="1938592"/>
            <a:ext cx="5175250" cy="3900269"/>
          </a:xfrm>
          <a:prstGeom prst="roundRect">
            <a:avLst>
              <a:gd name="adj" fmla="val 2524"/>
            </a:avLst>
          </a:prstGeom>
          <a:solidFill>
            <a:srgbClr val="F1E6CC"/>
          </a:solidFill>
          <a:ln w="6350">
            <a:solidFill>
              <a:srgbClr val="B8862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0551" y="2193187"/>
            <a:ext cx="4806041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珞珈有灵·角色线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6901" y="2575421"/>
            <a:ext cx="4653359" cy="1384260"/>
          </a:xfrm>
          <a:prstGeom prst="roundRect">
            <a:avLst>
              <a:gd name="adj" fmla="val 6881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[样机图位：珈珈包挂上身图]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70551" y="4067590"/>
            <a:ext cx="4806041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主力：</a:t>
            </a: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珈珈搪胶毛绒包挂，四季造型轮换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70551" y="4416741"/>
            <a:ext cx="4806041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入门：</a:t>
            </a: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亚克力立牌、卡套、吧唧、表情贴纸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70551" y="4765892"/>
            <a:ext cx="4806041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限定：</a:t>
            </a: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樱花季、毕业季学士服、录取季通知书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00735" y="1938592"/>
            <a:ext cx="5175310" cy="3900269"/>
          </a:xfrm>
          <a:prstGeom prst="roundRect">
            <a:avLst>
              <a:gd name="adj" fmla="val 2524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55331" y="2193187"/>
            <a:ext cx="4806103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笃行·硬核浪漫线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461681" y="2575421"/>
            <a:ext cx="4653419" cy="1384260"/>
          </a:xfrm>
          <a:prstGeom prst="roundRect">
            <a:avLst>
              <a:gd name="adj" fmla="val 6881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[样机图位：遥感地图丝巾]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55331" y="4067590"/>
            <a:ext cx="4806103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遥感珞珈：</a:t>
            </a: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卫星影像地图丝巾、拼图、桌垫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55331" y="4416741"/>
            <a:ext cx="4806103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极地归来：</a:t>
            </a: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科考主题保温杯、户外包，搭配角色极极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55331" y="4765892"/>
            <a:ext cx="4806103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冷门绝学：</a:t>
            </a: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古文字书签、印章、拓印体验包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75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角色线 · 产品阶梯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696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大中小三档，对齐价格甜区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9130" y="1941767"/>
            <a:ext cx="3340100" cy="1892300"/>
          </a:xfrm>
          <a:prstGeom prst="roundRect">
            <a:avLst>
              <a:gd name="adj" fmla="val 5034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[样机图位：扒边盲盒手办]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780" y="3941980"/>
            <a:ext cx="345338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入门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2780" y="4256900"/>
            <a:ext cx="3453384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扒边盲盒手办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12780" y="4663263"/>
            <a:ext cx="3453384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趴在老斋舍台阶、课桌边缘的小手办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2780" y="4993425"/>
            <a:ext cx="345338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30—90元价格甜区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425891" y="1941767"/>
            <a:ext cx="3340160" cy="1892300"/>
          </a:xfrm>
          <a:prstGeom prst="roundRect">
            <a:avLst>
              <a:gd name="adj" fmla="val 5034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[样机图位：搪胶毛绒包挂]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19541" y="3941980"/>
            <a:ext cx="34534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主力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419541" y="4256900"/>
            <a:ext cx="345344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搪胶毛绒包挂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419541" y="4663263"/>
            <a:ext cx="345344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四季造型轮换，背包、手机壳随身挂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419541" y="4993425"/>
            <a:ext cx="34534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走量与品牌认知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032710" y="1941767"/>
            <a:ext cx="3340160" cy="1892300"/>
          </a:xfrm>
          <a:prstGeom prst="roundRect">
            <a:avLst>
              <a:gd name="adj" fmla="val 5034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[样机图位：大号毛绒 / 学士服限定]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026360" y="3941980"/>
            <a:ext cx="34534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高位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026360" y="4256900"/>
            <a:ext cx="3453445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大号毛绒 / 学士服限定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8026360" y="4663263"/>
            <a:ext cx="345344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橱窗锚点，毕业季、录取季限定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026360" y="4993425"/>
            <a:ext cx="34534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拉高客单与收藏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12780" y="6238273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159054" y="6238273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A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8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角色线 · 校园梗姿态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708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每个姿态都是一个校园瞬间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9130" y="1941773"/>
            <a:ext cx="2476480" cy="2273300"/>
          </a:xfrm>
          <a:prstGeom prst="roundRect">
            <a:avLst>
              <a:gd name="adj" fmla="val 4190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[姿态图位：早八]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780" y="4322986"/>
            <a:ext cx="2563856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早八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12780" y="4698864"/>
            <a:ext cx="256385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趴在课桌上睡着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511491" y="1941773"/>
            <a:ext cx="2476540" cy="2273300"/>
          </a:xfrm>
          <a:prstGeom prst="roundRect">
            <a:avLst>
              <a:gd name="adj" fmla="val 4190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[姿态图位：台阶]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505141" y="4322986"/>
            <a:ext cx="2563917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台阶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505141" y="4698864"/>
            <a:ext cx="256391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扒在老斋舍台阶边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203910" y="1941773"/>
            <a:ext cx="2476540" cy="2273300"/>
          </a:xfrm>
          <a:prstGeom prst="roundRect">
            <a:avLst>
              <a:gd name="adj" fmla="val 4190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[姿态图位：占座]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97560" y="4322986"/>
            <a:ext cx="2563917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占座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197560" y="4698864"/>
            <a:ext cx="256391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抱着书抢图书馆座位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896331" y="1941773"/>
            <a:ext cx="2476540" cy="2273300"/>
          </a:xfrm>
          <a:prstGeom prst="roundRect">
            <a:avLst>
              <a:gd name="adj" fmla="val 4190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[姿态图位：樱花季]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889981" y="4322986"/>
            <a:ext cx="2563917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樱花季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889981" y="4698864"/>
            <a:ext cx="256391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在樱花树下被围观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8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角色线 · 随身物件与材质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708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把珈珈带着的东西做成商品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9130" y="1941773"/>
            <a:ext cx="2476480" cy="1638280"/>
          </a:xfrm>
          <a:prstGeom prst="roundRect">
            <a:avLst>
              <a:gd name="adj" fmla="val 5814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[样机图位：零钱包]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780" y="3662611"/>
            <a:ext cx="256385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珈珈的书包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2780" y="3952168"/>
            <a:ext cx="2563856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→ 零钱包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511491" y="1941773"/>
            <a:ext cx="2476540" cy="1638280"/>
          </a:xfrm>
          <a:prstGeom prst="roundRect">
            <a:avLst>
              <a:gd name="adj" fmla="val 5814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[样机图位：卡套]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505141" y="3662611"/>
            <a:ext cx="256391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珈珈的借书卡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505141" y="3952168"/>
            <a:ext cx="2563917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→ 卡套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203910" y="1941773"/>
            <a:ext cx="2476540" cy="1638280"/>
          </a:xfrm>
          <a:prstGeom prst="roundRect">
            <a:avLst>
              <a:gd name="adj" fmla="val 5814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[样机图位：挂件]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97560" y="3662611"/>
            <a:ext cx="256391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珈珈的录取通知书信封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197560" y="3952168"/>
            <a:ext cx="2563917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→ 挂件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896331" y="1941773"/>
            <a:ext cx="2476540" cy="1638280"/>
          </a:xfrm>
          <a:prstGeom prst="roundRect">
            <a:avLst>
              <a:gd name="adj" fmla="val 5814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[样机图位：毕业季徽章]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889981" y="3662611"/>
            <a:ext cx="256391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珈珈的学士帽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89981" y="3952168"/>
            <a:ext cx="2563917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→ 毕业季徽章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12780" y="4531283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贯穿所有单品的材质语言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19130" y="4852553"/>
            <a:ext cx="1978620" cy="596900"/>
          </a:xfrm>
          <a:prstGeom prst="roundRect">
            <a:avLst>
              <a:gd name="adj" fmla="val 15957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[材质小样]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259800" y="5532003"/>
            <a:ext cx="109728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碧瓦釉色搪胶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962851" y="4852553"/>
            <a:ext cx="1978680" cy="596900"/>
          </a:xfrm>
          <a:prstGeom prst="roundRect">
            <a:avLst>
              <a:gd name="adj" fmla="val 15957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[材质小样]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94961" y="5532003"/>
            <a:ext cx="9144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学士服布料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106631" y="4852553"/>
            <a:ext cx="1978680" cy="596900"/>
          </a:xfrm>
          <a:prstGeom prst="roundRect">
            <a:avLst>
              <a:gd name="adj" fmla="val 15957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[材质小样]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547301" y="5532003"/>
            <a:ext cx="109728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樱花刺绣补丁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250410" y="4852553"/>
            <a:ext cx="1978680" cy="596900"/>
          </a:xfrm>
          <a:prstGeom prst="roundRect">
            <a:avLst>
              <a:gd name="adj" fmla="val 15957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[材质小样]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782520" y="5532003"/>
            <a:ext cx="9144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借书卡标签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9394190" y="4852553"/>
            <a:ext cx="1978680" cy="596900"/>
          </a:xfrm>
          <a:prstGeom prst="roundRect">
            <a:avLst>
              <a:gd name="adj" fmla="val 15957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[材质小样]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926300" y="5532003"/>
            <a:ext cx="9144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屋顶纹别针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8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小潮玩 · 祈愿与功能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708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买的是那句话，也是能用的摆件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9130" y="1941773"/>
            <a:ext cx="2654300" cy="2654300"/>
          </a:xfrm>
          <a:prstGeom prst="roundRect">
            <a:avLst>
              <a:gd name="adj" fmla="val 3589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[样机图位：上岸瓶与祝福卡]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3682960" y="2818160"/>
            <a:ext cx="232845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珈珈上岸瓶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682960" y="3224510"/>
            <a:ext cx="2328459" cy="520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配考研、四六级、毕业祝福卡，每款一句话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254750" y="1941773"/>
            <a:ext cx="2654300" cy="2654300"/>
          </a:xfrm>
          <a:prstGeom prst="roundRect">
            <a:avLst>
              <a:gd name="adj" fmla="val 3589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[样机图位：香插与线香管]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118581" y="2818160"/>
            <a:ext cx="232845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珈珈香插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118581" y="3224510"/>
            <a:ext cx="2328459" cy="520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珈珈造型香插配桂花线香，接上风物线香氛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12780" y="4907223"/>
            <a:ext cx="10883434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用“祈愿”和“陪伴”来讲，避开水晶玄学，更贴合学校调性。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8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季节橱窗 · 珞珈四季·春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708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一个橱窗就是一个樱花季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9130" y="1941773"/>
            <a:ext cx="6337260" cy="3797300"/>
          </a:xfrm>
          <a:prstGeom prst="roundRect">
            <a:avLst>
              <a:gd name="adj" fmla="val 2508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[橱窗效果图位]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7518321" y="2395758"/>
            <a:ext cx="3860899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18321" y="2049723"/>
            <a:ext cx="660400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锚点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280321" y="2049723"/>
            <a:ext cx="3191866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大号珈珈坐在老斋舍门口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518321" y="2859271"/>
            <a:ext cx="3860899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18321" y="2513236"/>
            <a:ext cx="660400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主力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280321" y="2513236"/>
            <a:ext cx="3191866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四季毛绒包挂挂满屋檐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518321" y="3322784"/>
            <a:ext cx="3860899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518321" y="2976749"/>
            <a:ext cx="660400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入门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280321" y="2976749"/>
            <a:ext cx="3191866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小手办扒在台阶边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518321" y="3786297"/>
            <a:ext cx="3860899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518321" y="3440261"/>
            <a:ext cx="660400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道具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280321" y="3440261"/>
            <a:ext cx="3191866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建筑积木与纸雕灯即陈列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518321" y="3941862"/>
            <a:ext cx="397672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每季换一个主题：夏游湖、秋闻桂、冬守斋。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6EA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8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产品线 · 珞珈风物线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708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建筑可搭，樱花可闻可透光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9130" y="1941773"/>
            <a:ext cx="5067340" cy="1130300"/>
          </a:xfrm>
          <a:prstGeom prst="roundRect">
            <a:avLst>
              <a:gd name="adj" fmla="val 8427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[样机图位：建筑系列合集]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780" y="3180023"/>
            <a:ext cx="5232441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4F7F76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建筑 · 结构与色彩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12780" y="3960299"/>
            <a:ext cx="5080040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780" y="3639691"/>
            <a:ext cx="1193800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E3B3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微缩积木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082760" y="3639691"/>
            <a:ext cx="3924361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老斋舍、樱顶、老图书馆分批推出，集齐成全景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12780" y="4372975"/>
            <a:ext cx="5080040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2780" y="4052354"/>
            <a:ext cx="1193800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E3B3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纸雕光影灯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082760" y="4052354"/>
            <a:ext cx="3924361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层叠表现歇山、攒尖屋顶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12780" y="4785638"/>
            <a:ext cx="5080040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2780" y="4465030"/>
            <a:ext cx="1193800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E3B3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构件文房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082760" y="4465030"/>
            <a:ext cx="3924361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碧瓦色釉杯、屋脊镇纸、瓦当印章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12780" y="5198313"/>
            <a:ext cx="5080040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2780" y="4877693"/>
            <a:ext cx="1193800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E3B3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建筑色纺织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082760" y="4877693"/>
            <a:ext cx="3924361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延续“奋进之笔”色系的丝巾、帆布包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05530" y="1941773"/>
            <a:ext cx="5067340" cy="1130300"/>
          </a:xfrm>
          <a:prstGeom prst="roundRect">
            <a:avLst>
              <a:gd name="adj" fmla="val 8427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[样机图位：樱花系列合集]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299180" y="3180023"/>
            <a:ext cx="5232441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B8862F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樱花 · 季节与感官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299180" y="3960299"/>
            <a:ext cx="5080040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299180" y="3639691"/>
            <a:ext cx="1193800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E3B3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香氛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569160" y="3639691"/>
            <a:ext cx="3924361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樱花季限定香薰、线香，把看樱变成闻樱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299180" y="4372975"/>
            <a:ext cx="5080040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299180" y="4052354"/>
            <a:ext cx="1193800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E3B3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透光材质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7569160" y="4052354"/>
            <a:ext cx="3924361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樱花琉璃书签、玻璃杯、手机壳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299180" y="4785638"/>
            <a:ext cx="5080040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299180" y="4465030"/>
            <a:ext cx="1193800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E3B3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食饮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569160" y="4465030"/>
            <a:ext cx="3924361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樱花季限定茶饮、糕点礼盒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299180" y="5198313"/>
            <a:ext cx="5080040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299180" y="4877693"/>
            <a:ext cx="1193800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E3B3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汉绣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7569160" y="4877693"/>
            <a:ext cx="3924361" cy="25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与汉绣手艺人合作的刺绣徽章、团扇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21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8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产品线 · 礼赠线 &amp; 数字线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708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一条拉高客单，一条让产品活起来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5955" y="1938598"/>
            <a:ext cx="5175250" cy="3900269"/>
          </a:xfrm>
          <a:prstGeom prst="roundRect">
            <a:avLst>
              <a:gd name="adj" fmla="val 2524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0551" y="2193193"/>
            <a:ext cx="4806041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自强·礼赠线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6901" y="2575421"/>
            <a:ext cx="4653359" cy="1384260"/>
          </a:xfrm>
          <a:prstGeom prst="roundRect">
            <a:avLst>
              <a:gd name="adj" fmla="val 6881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[样机图位：自强文房礼盒]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70551" y="4067597"/>
            <a:ext cx="4806041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以1893年自强学堂为叙事起点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70551" y="4416747"/>
            <a:ext cx="4806041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“自强”主题文房礼盒、毕业纪念册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70551" y="4765898"/>
            <a:ext cx="4806041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与湖北非遗手艺人联名限量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00735" y="1938598"/>
            <a:ext cx="5175310" cy="3900269"/>
          </a:xfrm>
          <a:prstGeom prst="roundRect">
            <a:avLst>
              <a:gd name="adj" fmla="val 2524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55331" y="2193193"/>
            <a:ext cx="4806103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智汇·数字线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461681" y="2575421"/>
            <a:ext cx="4653419" cy="1384260"/>
          </a:xfrm>
          <a:prstGeom prst="roundRect">
            <a:avLst>
              <a:gd name="adj" fmla="val 6881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[界面图位：AR校园地图]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55331" y="4067597"/>
            <a:ext cx="4806103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每件角色产品附NFC或二维码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55331" y="4416747"/>
            <a:ext cx="4806103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扫码在AR校园地图里找到角色、解锁语音导览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55331" y="4765898"/>
            <a:ext cx="4806103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AIGC定制：新生生成自己的“珈珈同学”形象卡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22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88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样机展示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708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三件代表作，替换为实物渲染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9130" y="1941773"/>
            <a:ext cx="3373974" cy="3035300"/>
          </a:xfrm>
          <a:prstGeom prst="roundRect">
            <a:avLst>
              <a:gd name="adj" fmla="val 3138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[样机图位]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12780" y="5110411"/>
            <a:ext cx="3488274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珈珈搪胶毛绒包挂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12780" y="5481166"/>
            <a:ext cx="348827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角色线主力单品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408984" y="1941773"/>
            <a:ext cx="3374033" cy="3035300"/>
          </a:xfrm>
          <a:prstGeom prst="roundRect">
            <a:avLst>
              <a:gd name="adj" fmla="val 3138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[样机图位]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02634" y="5110411"/>
            <a:ext cx="3488335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老斋舍微缩积木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02634" y="5481166"/>
            <a:ext cx="348833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风物线建筑款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998897" y="1941773"/>
            <a:ext cx="3373974" cy="3035300"/>
          </a:xfrm>
          <a:prstGeom prst="roundRect">
            <a:avLst>
              <a:gd name="adj" fmla="val 3138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[样机图位]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992547" y="5110411"/>
            <a:ext cx="3488274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樱花季香氛礼盒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992547" y="5481166"/>
            <a:ext cx="348827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风物线樱花款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12780" y="6238292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1159054" y="6238292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23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75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体验与传播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696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让人在珞珈遇见珈珈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780" y="2545586"/>
            <a:ext cx="6705660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2780" y="2062398"/>
            <a:ext cx="558780" cy="380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B8862F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523941" y="2097931"/>
            <a:ext cx="1574800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寻灵打卡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251121" y="2133476"/>
            <a:ext cx="439533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地标设角色打卡点，集章换限定徽章，分流樱花季游客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12780" y="3158944"/>
            <a:ext cx="6705660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2780" y="2675744"/>
            <a:ext cx="558780" cy="380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B8862F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23941" y="2711289"/>
            <a:ext cx="1574800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珈珈的一天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251121" y="2746821"/>
            <a:ext cx="439533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角色视角短视频与表情包，AIGC降低产出成本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12780" y="3772289"/>
            <a:ext cx="6705660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2780" y="3289102"/>
            <a:ext cx="558780" cy="380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B8862F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523941" y="3324634"/>
            <a:ext cx="1574800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入学到毕业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251121" y="3360179"/>
            <a:ext cx="439533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通知书附角色卡，毕业季学士服珈珈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12780" y="4385647"/>
            <a:ext cx="6705660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2780" y="3902447"/>
            <a:ext cx="558780" cy="380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B8862F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04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523941" y="3937992"/>
            <a:ext cx="1574800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快闪与联名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251121" y="3973525"/>
            <a:ext cx="439533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樱花季快闪，联动武汉非遗与东湖文旅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12780" y="4998993"/>
            <a:ext cx="6705660" cy="0"/>
          </a:xfrm>
          <a:prstGeom prst="line">
            <a:avLst/>
          </a:prstGeom>
          <a:noFill/>
          <a:ln w="6350">
            <a:solidFill>
              <a:srgbClr val="D9D6C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2780" y="4515793"/>
            <a:ext cx="558780" cy="380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B8862F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05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23941" y="4551338"/>
            <a:ext cx="1574800" cy="309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用户共创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3251121" y="4586883"/>
            <a:ext cx="4395339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每年借“珞珈印象杯”征集新角色，获奖即量产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829590" y="1941761"/>
            <a:ext cx="3543280" cy="3543280"/>
          </a:xfrm>
          <a:prstGeom prst="roundRect">
            <a:avLst>
              <a:gd name="adj" fmla="val 2688"/>
            </a:avLst>
          </a:prstGeom>
          <a:solidFill>
            <a:srgbClr val="FBF9F3"/>
          </a:solidFill>
          <a:ln w="12700">
            <a:solidFill>
              <a:srgbClr val="9A9C96"/>
            </a:solidFill>
            <a:prstDash val="dash"/>
          </a:ln>
        </p:spPr>
        <p:txBody>
          <a:bodyPr wrap="square" lIns="78782" tIns="78782" rIns="78782" bIns="78782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[场景图位：寻灵打卡点]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24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E3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1978695"/>
            <a:ext cx="10883434" cy="129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0000"/>
              </a:lnSpc>
              <a:buNone/>
            </a:pPr>
            <a:r>
              <a:rPr lang="en-US" sz="10000" b="1" dirty="0">
                <a:solidFill>
                  <a:srgbClr val="E2C27A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3451858"/>
            <a:ext cx="10883434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520"/>
              </a:lnSpc>
              <a:buNone/>
            </a:pPr>
            <a:r>
              <a:rPr lang="en-US" sz="4800" b="1" i="0" dirty="0">
                <a:solidFill>
                  <a:srgbClr val="F3F0E6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落地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80" y="4356075"/>
            <a:ext cx="10883434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C9D6C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授权先行，小单验证，按校历上新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FB3A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FB3A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25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75"/>
            <a:ext cx="10883434" cy="172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71"/>
              </a:lnSpc>
              <a:buNone/>
            </a:pPr>
            <a:r>
              <a:rPr lang="en-US" sz="836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商业落地</a:t>
            </a:r>
            <a:endParaRPr lang="en-US" sz="836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061492"/>
            <a:ext cx="10883434" cy="3722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72"/>
              </a:lnSpc>
              <a:buNone/>
            </a:pPr>
            <a:r>
              <a:rPr lang="en-US" sz="252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以子品牌并入“珞珈印象”，走官方授权</a:t>
            </a:r>
            <a:endParaRPr lang="en-US" sz="252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4210" y="1724553"/>
          <a:ext cx="10554951" cy="2830592"/>
        </p:xfrm>
        <a:graphic>
          <a:graphicData uri="http://schemas.openxmlformats.org/drawingml/2006/table">
            <a:tbl>
              <a:tblPr/>
              <a:tblGrid>
                <a:gridCol w="2638738"/>
                <a:gridCol w="2638738"/>
                <a:gridCol w="2638738"/>
                <a:gridCol w="2638738"/>
              </a:tblGrid>
              <a:tr h="566083"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b="1" dirty="0">
                          <a:solidFill>
                            <a:srgbClr val="56615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层级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ED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b="1" dirty="0">
                          <a:solidFill>
                            <a:srgbClr val="56615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品类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B4B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ED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b="1" dirty="0">
                          <a:solidFill>
                            <a:srgbClr val="56615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建议价格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B4B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ED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b="1" dirty="0">
                          <a:solidFill>
                            <a:srgbClr val="56615A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作用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B4B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ED5"/>
                    </a:solidFill>
                  </a:tcPr>
                </a:tc>
              </a:tr>
              <a:tr h="566083"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F2A24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入门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F2A24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贴纸、吧唧、卡套、亚克力立牌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E3B30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10—49元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F2A24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引流与复购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142"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F2A24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主力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F2A24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搪胶毛绒包挂、遥感地图周边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E3B30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69—129元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F2A24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走量与认知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142"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F2A24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进阶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F2A24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大号毛绒、户外联名、建筑积木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E3B30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149—399元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F2A24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提升客单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142"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F2A24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礼赠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F2A24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自强文房礼盒、非遗联名限量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E3B30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399元以上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7"/>
                        </a:lnSpc>
                        <a:buNone/>
                      </a:pPr>
                      <a:r>
                        <a:rPr lang="en-US" sz="1305" dirty="0">
                          <a:solidFill>
                            <a:srgbClr val="1F2A24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校友与访客</a:t>
                      </a:r>
                      <a:endParaRPr lang="en-US" sz="1305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52400" marR="152400" marT="127000" marB="127000" anchor="t">
                    <a:lnL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C0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15955" y="4863120"/>
            <a:ext cx="5175250" cy="975737"/>
          </a:xfrm>
          <a:prstGeom prst="roundRect">
            <a:avLst>
              <a:gd name="adj" fmla="val 10087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0551" y="5117716"/>
            <a:ext cx="4806041" cy="1622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96"/>
              </a:lnSpc>
              <a:buNone/>
            </a:pPr>
            <a:r>
              <a:rPr lang="en-US" sz="108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渠道</a:t>
            </a:r>
            <a:endParaRPr lang="en-US" sz="1080" dirty="0"/>
          </a:p>
        </p:txBody>
      </p:sp>
      <p:sp>
        <p:nvSpPr>
          <p:cNvPr id="7" name="Text 4"/>
          <p:cNvSpPr/>
          <p:nvPr/>
        </p:nvSpPr>
        <p:spPr>
          <a:xfrm>
            <a:off x="1070551" y="5356138"/>
            <a:ext cx="4917480" cy="2535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44"/>
              </a:lnSpc>
              <a:buNone/>
            </a:pPr>
            <a:r>
              <a:rPr lang="en-US" sz="896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校内门店与自助售卖点为基本盘；小程序承接校友；樱花季快闪承接游客；小红书、抖音种草</a:t>
            </a:r>
            <a:endParaRPr lang="en-US" sz="896" dirty="0"/>
          </a:p>
        </p:txBody>
      </p:sp>
      <p:sp>
        <p:nvSpPr>
          <p:cNvPr id="8" name="Shape 5"/>
          <p:cNvSpPr/>
          <p:nvPr/>
        </p:nvSpPr>
        <p:spPr>
          <a:xfrm>
            <a:off x="6200735" y="4863120"/>
            <a:ext cx="5175310" cy="975737"/>
          </a:xfrm>
          <a:prstGeom prst="roundRect">
            <a:avLst>
              <a:gd name="adj" fmla="val 10087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55331" y="5117716"/>
            <a:ext cx="4806103" cy="1622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96"/>
              </a:lnSpc>
              <a:buNone/>
            </a:pPr>
            <a:r>
              <a:rPr lang="en-US" sz="1080" b="1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供应链</a:t>
            </a:r>
            <a:endParaRPr lang="en-US" sz="1080" dirty="0"/>
          </a:p>
        </p:txBody>
      </p:sp>
      <p:sp>
        <p:nvSpPr>
          <p:cNvPr id="10" name="Text 7"/>
          <p:cNvSpPr/>
          <p:nvPr/>
        </p:nvSpPr>
        <p:spPr>
          <a:xfrm>
            <a:off x="6455331" y="5356138"/>
            <a:ext cx="4917539" cy="2535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08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每个角色首批只开1—2个SKU小单验证；起订量与打样周期需与工厂逐款确认</a:t>
            </a:r>
            <a:endParaRPr lang="en-US" sz="1080" dirty="0"/>
          </a:p>
        </p:txBody>
      </p:sp>
      <p:sp>
        <p:nvSpPr>
          <p:cNvPr id="11" name="Text 8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26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E6EA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75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年度节奏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696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樱花季产品须在前一年11月定稿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780" y="3148360"/>
            <a:ext cx="1634073" cy="0"/>
          </a:xfrm>
          <a:prstGeom prst="line">
            <a:avLst/>
          </a:prstGeom>
          <a:noFill/>
          <a:ln w="38100">
            <a:solidFill>
              <a:srgbClr val="B8862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2780" y="3319810"/>
            <a:ext cx="1684873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B8862F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3月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12780" y="3848100"/>
            <a:ext cx="1684873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樱花季限定与快闪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99254" y="3148360"/>
            <a:ext cx="1634073" cy="0"/>
          </a:xfrm>
          <a:prstGeom prst="line">
            <a:avLst/>
          </a:prstGeom>
          <a:noFill/>
          <a:ln w="38100">
            <a:solidFill>
              <a:srgbClr val="1E3B3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99254" y="3319810"/>
            <a:ext cx="1684873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6月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2599254" y="3848100"/>
            <a:ext cx="1684873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毕业季：学士服珈珈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85727" y="3024597"/>
            <a:ext cx="1634073" cy="0"/>
          </a:xfrm>
          <a:prstGeom prst="line">
            <a:avLst/>
          </a:prstGeom>
          <a:noFill/>
          <a:ln w="38100">
            <a:solidFill>
              <a:srgbClr val="1E3B3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85727" y="3196047"/>
            <a:ext cx="1684873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7—8月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385727" y="3724325"/>
            <a:ext cx="1684873" cy="520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录取季：通知书角色卡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2200" y="3024597"/>
            <a:ext cx="1634073" cy="0"/>
          </a:xfrm>
          <a:prstGeom prst="line">
            <a:avLst/>
          </a:prstGeom>
          <a:noFill/>
          <a:ln w="38100">
            <a:solidFill>
              <a:srgbClr val="1E3B3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172200" y="3196047"/>
            <a:ext cx="1684873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9月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172200" y="3724325"/>
            <a:ext cx="1684873" cy="520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开学季：新生礼与谷子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958674" y="3148360"/>
            <a:ext cx="1634073" cy="0"/>
          </a:xfrm>
          <a:prstGeom prst="line">
            <a:avLst/>
          </a:prstGeom>
          <a:noFill/>
          <a:ln w="38100">
            <a:solidFill>
              <a:srgbClr val="1E3B3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958674" y="3319810"/>
            <a:ext cx="1684873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11月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7958674" y="3848100"/>
            <a:ext cx="1684873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校庆：自强礼赠线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745147" y="3148360"/>
            <a:ext cx="1634073" cy="0"/>
          </a:xfrm>
          <a:prstGeom prst="line">
            <a:avLst/>
          </a:prstGeom>
          <a:noFill/>
          <a:ln w="38100">
            <a:solidFill>
              <a:srgbClr val="B8862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745147" y="3319810"/>
            <a:ext cx="1684873" cy="45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B8862F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11月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9745147" y="3848100"/>
            <a:ext cx="1684873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次年樱花季产品定稿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12780" y="5594449"/>
            <a:ext cx="10883434" cy="27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另按春夏秋冬四季上新角色造型，与“珞珈四季”叙事同步。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27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3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812775"/>
            <a:ext cx="1088343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B8862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风险与边界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80" y="1127696"/>
            <a:ext cx="10883434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F2A24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五件需要提前想清楚的事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5955" y="1938586"/>
            <a:ext cx="3414197" cy="1184811"/>
          </a:xfrm>
          <a:prstGeom prst="roundRect">
            <a:avLst>
              <a:gd name="adj" fmla="val 8307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19770" y="2142406"/>
            <a:ext cx="3096763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授权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19770" y="2462386"/>
            <a:ext cx="309676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校名校标由出版社独家经营，方案需提前沟通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388902" y="1938586"/>
            <a:ext cx="3414197" cy="1184811"/>
          </a:xfrm>
          <a:prstGeom prst="roundRect">
            <a:avLst>
              <a:gd name="adj" fmla="val 8307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92717" y="2142406"/>
            <a:ext cx="3096763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樱花语境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92717" y="2462386"/>
            <a:ext cx="309676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樱花与历史相关，叙事需明确立场，不只做浪漫粉色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961849" y="1938586"/>
            <a:ext cx="3414197" cy="1184811"/>
          </a:xfrm>
          <a:prstGeom prst="roundRect">
            <a:avLst>
              <a:gd name="adj" fmla="val 8307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5664" y="2142406"/>
            <a:ext cx="3096763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生态伦理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65664" y="2462386"/>
            <a:ext cx="30967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角色化野生狐狸时提示不投喂、不打扰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15955" y="3282156"/>
            <a:ext cx="3414197" cy="956211"/>
          </a:xfrm>
          <a:prstGeom prst="roundRect">
            <a:avLst>
              <a:gd name="adj" fmla="val 10293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19770" y="3485964"/>
            <a:ext cx="3096763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红海与仿品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19770" y="3805944"/>
            <a:ext cx="30967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避开冰箱贴，配合外观专利与防伪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388902" y="3282156"/>
            <a:ext cx="3414197" cy="956211"/>
          </a:xfrm>
          <a:prstGeom prst="roundRect">
            <a:avLst>
              <a:gd name="adj" fmla="val 10293"/>
            </a:avLst>
          </a:prstGeom>
          <a:solidFill>
            <a:srgbClr val="FBF9F3"/>
          </a:solidFill>
          <a:ln w="6350">
            <a:solidFill>
              <a:srgbClr val="D9D6C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92717" y="3485964"/>
            <a:ext cx="3096763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E3B30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IP冷启动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92717" y="3805944"/>
            <a:ext cx="30967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A2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先用表情包和短视频养热度，再量产实物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12780" y="6238280"/>
            <a:ext cx="2824996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159054" y="6238280"/>
            <a:ext cx="22010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1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28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E3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0" y="2703847"/>
            <a:ext cx="10883434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900"/>
              </a:lnSpc>
              <a:buNone/>
            </a:pPr>
            <a:r>
              <a:rPr lang="en-US" sz="6000" b="1" i="0" dirty="0">
                <a:solidFill>
                  <a:srgbClr val="F3F0E6"/>
                </a:solidFill>
                <a:latin typeface="Noto Serif SC" pitchFamily="18" charset="0"/>
                <a:ea typeface="Noto Serif SC" pitchFamily="18" charset="-122"/>
                <a:cs typeface="Noto Serif SC" pitchFamily="18" charset="-120"/>
              </a:rPr>
              <a:t>带一点珞珈的灵气走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12780" y="3834110"/>
            <a:ext cx="10883434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C9D6C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珞珈有灵 · 武汉大学文创品牌全案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12780" y="5999497"/>
            <a:ext cx="7848600" cy="274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C27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张雨薇 Verna · 谢谢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珞珈有灵——武汉大学文创品牌全案">
  <a:themeElements>
    <a:clrScheme name="珞珈有灵——武汉大学文创品牌全案">
      <a:dk1>
        <a:srgbClr val="1F2A24"/>
      </a:dk1>
      <a:lt1>
        <a:srgbClr val="F3F0E6"/>
      </a:lt1>
      <a:dk2>
        <a:srgbClr val="545C55"/>
      </a:dk2>
      <a:lt2>
        <a:srgbClr val="DEDCD3"/>
      </a:lt2>
      <a:accent1>
        <a:srgbClr val="B8862F"/>
      </a:accent1>
      <a:accent2>
        <a:srgbClr val="E2C27A"/>
      </a:accent2>
      <a:accent3>
        <a:srgbClr val="4F7F76"/>
      </a:accent3>
      <a:accent4>
        <a:srgbClr val="C99A3E"/>
      </a:accent4>
      <a:accent5>
        <a:srgbClr val="3D6688"/>
      </a:accent5>
      <a:accent6>
        <a:srgbClr val="56615A"/>
      </a:accent6>
      <a:hlink>
        <a:srgbClr val="0563C1"/>
      </a:hlink>
      <a:folHlink>
        <a:srgbClr val="954F72"/>
      </a:folHlink>
    </a:clrScheme>
    <a:fontScheme name="珞珈有灵——武汉大学文创品牌全案">
      <a:majorFont>
        <a:latin typeface="Noto Serif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珞珈有灵——武汉大学文创品牌全案</dc:title>
  <dc:subject/>
  <dc:creator/>
  <cp:lastModifiedBy/>
  <cp:revision>1</cp:revision>
  <dcterms:created xsi:type="dcterms:W3CDTF">2026-10-03T04:05:30Z</dcterms:created>
  <dcterms:modified xsi:type="dcterms:W3CDTF">2026-10-03T04:05:30Z</dcterms:modified>
</cp:coreProperties>
</file>